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dec Pro ExtraBold" panose="020B06040202020202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  <p:embeddedFont>
      <p:font typeface="Open Sauce Italics" panose="020B0604020202020204" charset="0"/>
      <p:regular r:id="rId28"/>
    </p:embeddedFont>
    <p:embeddedFont>
      <p:font typeface="Telegraf Bold" panose="020B0604020202020204" charset="0"/>
      <p:regular r:id="rId29"/>
    </p:embeddedFont>
    <p:embeddedFont>
      <p:font typeface="Telegraf Bold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7968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858327" y="-694471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79683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52928" y="8942922"/>
            <a:ext cx="8553855" cy="100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79683F"/>
                </a:solidFill>
                <a:latin typeface="Open Sauce"/>
                <a:ea typeface="Open Sauce"/>
                <a:cs typeface="Open Sauce"/>
                <a:sym typeface="Open Sauce"/>
              </a:rPr>
              <a:t>Khushi M. Ojha</a:t>
            </a:r>
          </a:p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79683F"/>
                </a:solidFill>
                <a:latin typeface="Open Sauce"/>
                <a:ea typeface="Open Sauce"/>
                <a:cs typeface="Open Sauce"/>
                <a:sym typeface="Open Sauce"/>
              </a:rPr>
              <a:t>S9730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2928" y="3044484"/>
            <a:ext cx="10756200" cy="239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CAPSTONE</a:t>
            </a:r>
          </a:p>
          <a:p>
            <a:pPr algn="l">
              <a:lnSpc>
                <a:spcPts val="8640"/>
              </a:lnSpc>
            </a:pPr>
            <a:r>
              <a:rPr lang="en-US" sz="9000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3236" y="3044484"/>
            <a:ext cx="10756200" cy="239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>
                <a:solidFill>
                  <a:srgbClr val="C19365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CAPSTONE</a:t>
            </a:r>
          </a:p>
          <a:p>
            <a:pPr algn="l">
              <a:lnSpc>
                <a:spcPts val="8640"/>
              </a:lnSpc>
            </a:pPr>
            <a:r>
              <a:rPr lang="en-US" sz="9000">
                <a:solidFill>
                  <a:srgbClr val="C19365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5500029"/>
            <a:ext cx="7391072" cy="73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2"/>
              </a:lnSpc>
            </a:pPr>
            <a:r>
              <a:rPr lang="en-US" sz="5211">
                <a:solidFill>
                  <a:srgbClr val="79683F"/>
                </a:solidFill>
                <a:latin typeface="Telegraf Bold"/>
                <a:ea typeface="Telegraf Bold"/>
                <a:cs typeface="Telegraf Bold"/>
                <a:sym typeface="Telegraf Bold"/>
              </a:rPr>
              <a:t>MACHINE LEARNING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0168" y="1409107"/>
            <a:ext cx="811530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</a:pPr>
            <a:r>
              <a:rPr lang="en-US" sz="5921" spc="207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Exploratory Data </a:t>
            </a:r>
          </a:p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-143029"/>
            <a:ext cx="8157605" cy="2343458"/>
          </a:xfrm>
          <a:custGeom>
            <a:avLst/>
            <a:gdLst/>
            <a:ahLst/>
            <a:cxnLst/>
            <a:rect l="l" t="t" r="r" b="b"/>
            <a:pathLst>
              <a:path w="8157605" h="2343458">
                <a:moveTo>
                  <a:pt x="0" y="0"/>
                </a:moveTo>
                <a:lnTo>
                  <a:pt x="8157605" y="0"/>
                </a:lnTo>
                <a:lnTo>
                  <a:pt x="8157605" y="2343458"/>
                </a:lnTo>
                <a:lnTo>
                  <a:pt x="0" y="234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92548" y="2286990"/>
            <a:ext cx="11639816" cy="8000010"/>
          </a:xfrm>
          <a:custGeom>
            <a:avLst/>
            <a:gdLst/>
            <a:ahLst/>
            <a:cxnLst/>
            <a:rect l="l" t="t" r="r" b="b"/>
            <a:pathLst>
              <a:path w="11639816" h="8000010">
                <a:moveTo>
                  <a:pt x="0" y="0"/>
                </a:moveTo>
                <a:lnTo>
                  <a:pt x="11639816" y="0"/>
                </a:lnTo>
                <a:lnTo>
                  <a:pt x="11639816" y="8000010"/>
                </a:lnTo>
                <a:lnTo>
                  <a:pt x="0" y="8000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0168" y="5554417"/>
            <a:ext cx="4057650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Correlation</a:t>
            </a:r>
          </a:p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HeatMap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0168" y="1409107"/>
            <a:ext cx="811530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</a:pPr>
            <a:r>
              <a:rPr lang="en-US" sz="5921" spc="207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Exploratory Data </a:t>
            </a:r>
          </a:p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Analysis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-143029"/>
            <a:ext cx="8157605" cy="2343458"/>
          </a:xfrm>
          <a:custGeom>
            <a:avLst/>
            <a:gdLst/>
            <a:ahLst/>
            <a:cxnLst/>
            <a:rect l="l" t="t" r="r" b="b"/>
            <a:pathLst>
              <a:path w="8157605" h="2343458">
                <a:moveTo>
                  <a:pt x="0" y="0"/>
                </a:moveTo>
                <a:lnTo>
                  <a:pt x="8157605" y="0"/>
                </a:lnTo>
                <a:lnTo>
                  <a:pt x="8157605" y="2343458"/>
                </a:lnTo>
                <a:lnTo>
                  <a:pt x="0" y="234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44553" y="2557974"/>
            <a:ext cx="9914747" cy="7729026"/>
          </a:xfrm>
          <a:custGeom>
            <a:avLst/>
            <a:gdLst/>
            <a:ahLst/>
            <a:cxnLst/>
            <a:rect l="l" t="t" r="r" b="b"/>
            <a:pathLst>
              <a:path w="9914747" h="7729026">
                <a:moveTo>
                  <a:pt x="0" y="0"/>
                </a:moveTo>
                <a:lnTo>
                  <a:pt x="9914747" y="0"/>
                </a:lnTo>
                <a:lnTo>
                  <a:pt x="9914747" y="7729026"/>
                </a:lnTo>
                <a:lnTo>
                  <a:pt x="0" y="772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04569" y="1699414"/>
            <a:ext cx="405765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Histogram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83445" y="1836106"/>
            <a:ext cx="10797335" cy="6614789"/>
          </a:xfrm>
          <a:custGeom>
            <a:avLst/>
            <a:gdLst/>
            <a:ahLst/>
            <a:cxnLst/>
            <a:rect l="l" t="t" r="r" b="b"/>
            <a:pathLst>
              <a:path w="10797335" h="6614789">
                <a:moveTo>
                  <a:pt x="0" y="0"/>
                </a:moveTo>
                <a:lnTo>
                  <a:pt x="10797335" y="0"/>
                </a:lnTo>
                <a:lnTo>
                  <a:pt x="10797335" y="6614788"/>
                </a:lnTo>
                <a:lnTo>
                  <a:pt x="0" y="6614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9222" y="196325"/>
            <a:ext cx="987356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Model Development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07220" y="9096375"/>
            <a:ext cx="987356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Linear Regression 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95859" y="2230333"/>
            <a:ext cx="12096281" cy="6048141"/>
          </a:xfrm>
          <a:custGeom>
            <a:avLst/>
            <a:gdLst/>
            <a:ahLst/>
            <a:cxnLst/>
            <a:rect l="l" t="t" r="r" b="b"/>
            <a:pathLst>
              <a:path w="12096281" h="6048141">
                <a:moveTo>
                  <a:pt x="0" y="0"/>
                </a:moveTo>
                <a:lnTo>
                  <a:pt x="12096282" y="0"/>
                </a:lnTo>
                <a:lnTo>
                  <a:pt x="12096282" y="6048141"/>
                </a:lnTo>
                <a:lnTo>
                  <a:pt x="0" y="6048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9222" y="196325"/>
            <a:ext cx="987356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Model Development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4378" y="9096375"/>
            <a:ext cx="11417762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Random Forest Regression 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0168" y="1409107"/>
            <a:ext cx="811530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Evaluation of Performances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-143029"/>
            <a:ext cx="8157605" cy="2343458"/>
          </a:xfrm>
          <a:custGeom>
            <a:avLst/>
            <a:gdLst/>
            <a:ahLst/>
            <a:cxnLst/>
            <a:rect l="l" t="t" r="r" b="b"/>
            <a:pathLst>
              <a:path w="8157605" h="2343458">
                <a:moveTo>
                  <a:pt x="0" y="0"/>
                </a:moveTo>
                <a:lnTo>
                  <a:pt x="8157605" y="0"/>
                </a:lnTo>
                <a:lnTo>
                  <a:pt x="8157605" y="2343458"/>
                </a:lnTo>
                <a:lnTo>
                  <a:pt x="0" y="234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0168" y="3020325"/>
            <a:ext cx="11603303" cy="7054382"/>
          </a:xfrm>
          <a:custGeom>
            <a:avLst/>
            <a:gdLst/>
            <a:ahLst/>
            <a:cxnLst/>
            <a:rect l="l" t="t" r="r" b="b"/>
            <a:pathLst>
              <a:path w="11603303" h="7054382">
                <a:moveTo>
                  <a:pt x="0" y="0"/>
                </a:moveTo>
                <a:lnTo>
                  <a:pt x="11603303" y="0"/>
                </a:lnTo>
                <a:lnTo>
                  <a:pt x="11603303" y="7054382"/>
                </a:lnTo>
                <a:lnTo>
                  <a:pt x="0" y="705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0168" y="1409107"/>
            <a:ext cx="811530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Evaluation of Performances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-143029"/>
            <a:ext cx="8157605" cy="2343458"/>
          </a:xfrm>
          <a:custGeom>
            <a:avLst/>
            <a:gdLst/>
            <a:ahLst/>
            <a:cxnLst/>
            <a:rect l="l" t="t" r="r" b="b"/>
            <a:pathLst>
              <a:path w="8157605" h="2343458">
                <a:moveTo>
                  <a:pt x="0" y="0"/>
                </a:moveTo>
                <a:lnTo>
                  <a:pt x="8157605" y="0"/>
                </a:lnTo>
                <a:lnTo>
                  <a:pt x="8157605" y="2343458"/>
                </a:lnTo>
                <a:lnTo>
                  <a:pt x="0" y="234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0168" y="3020325"/>
            <a:ext cx="13803786" cy="6954101"/>
          </a:xfrm>
          <a:custGeom>
            <a:avLst/>
            <a:gdLst/>
            <a:ahLst/>
            <a:cxnLst/>
            <a:rect l="l" t="t" r="r" b="b"/>
            <a:pathLst>
              <a:path w="13803786" h="6954101">
                <a:moveTo>
                  <a:pt x="0" y="0"/>
                </a:moveTo>
                <a:lnTo>
                  <a:pt x="13803786" y="0"/>
                </a:lnTo>
                <a:lnTo>
                  <a:pt x="13803786" y="6954101"/>
                </a:lnTo>
                <a:lnTo>
                  <a:pt x="0" y="6954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9222" y="1441736"/>
            <a:ext cx="13482419" cy="8458403"/>
          </a:xfrm>
          <a:custGeom>
            <a:avLst/>
            <a:gdLst/>
            <a:ahLst/>
            <a:cxnLst/>
            <a:rect l="l" t="t" r="r" b="b"/>
            <a:pathLst>
              <a:path w="13482419" h="8458403">
                <a:moveTo>
                  <a:pt x="0" y="0"/>
                </a:moveTo>
                <a:lnTo>
                  <a:pt x="13482419" y="0"/>
                </a:lnTo>
                <a:lnTo>
                  <a:pt x="13482419" y="8458402"/>
                </a:lnTo>
                <a:lnTo>
                  <a:pt x="0" y="845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9222" y="196325"/>
            <a:ext cx="987356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Comparison of Models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60322" y="-1670082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EA3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87179" y="17203"/>
            <a:ext cx="10713642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500" spc="63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Key Insights</a:t>
            </a:r>
          </a:p>
        </p:txBody>
      </p:sp>
      <p:sp>
        <p:nvSpPr>
          <p:cNvPr id="7" name="Freeform 7"/>
          <p:cNvSpPr/>
          <p:nvPr/>
        </p:nvSpPr>
        <p:spPr>
          <a:xfrm>
            <a:off x="799837" y="2763335"/>
            <a:ext cx="4473739" cy="3852699"/>
          </a:xfrm>
          <a:custGeom>
            <a:avLst/>
            <a:gdLst/>
            <a:ahLst/>
            <a:cxnLst/>
            <a:rect l="l" t="t" r="r" b="b"/>
            <a:pathLst>
              <a:path w="4473739" h="385269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34" t="-9911" r="-2103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9837" y="6789955"/>
            <a:ext cx="4473739" cy="1659712"/>
            <a:chOff x="0" y="0"/>
            <a:chExt cx="1178269" cy="4371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437126"/>
            </a:xfrm>
            <a:custGeom>
              <a:avLst/>
              <a:gdLst/>
              <a:ahLst/>
              <a:cxnLst/>
              <a:rect l="l" t="t" r="r" b="b"/>
              <a:pathLst>
                <a:path w="1178269" h="437126">
                  <a:moveTo>
                    <a:pt x="0" y="0"/>
                  </a:moveTo>
                  <a:lnTo>
                    <a:pt x="1178269" y="0"/>
                  </a:lnTo>
                  <a:lnTo>
                    <a:pt x="1178269" y="437126"/>
                  </a:lnTo>
                  <a:lnTo>
                    <a:pt x="0" y="437126"/>
                  </a:lnTo>
                  <a:close/>
                </a:path>
              </a:pathLst>
            </a:custGeom>
            <a:solidFill>
              <a:srgbClr val="C1936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78269" cy="494276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i="1" spc="27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Brand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i="1" spc="27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Processor &amp; RAM</a:t>
              </a:r>
            </a:p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799" i="1" spc="27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Screen Size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169026" y="2763335"/>
            <a:ext cx="4473739" cy="3852699"/>
          </a:xfrm>
          <a:custGeom>
            <a:avLst/>
            <a:gdLst/>
            <a:ahLst/>
            <a:cxnLst/>
            <a:rect l="l" t="t" r="r" b="b"/>
            <a:pathLst>
              <a:path w="4473739" h="385269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144" b="-3714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1848" y="1645100"/>
            <a:ext cx="6558070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C19365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Feature Importance</a:t>
            </a:r>
          </a:p>
        </p:txBody>
      </p:sp>
      <p:sp>
        <p:nvSpPr>
          <p:cNvPr id="13" name="Freeform 13"/>
          <p:cNvSpPr/>
          <p:nvPr/>
        </p:nvSpPr>
        <p:spPr>
          <a:xfrm>
            <a:off x="6984431" y="1787975"/>
            <a:ext cx="4473739" cy="3852699"/>
          </a:xfrm>
          <a:custGeom>
            <a:avLst/>
            <a:gdLst/>
            <a:ahLst/>
            <a:cxnLst/>
            <a:rect l="l" t="t" r="r" b="b"/>
            <a:pathLst>
              <a:path w="4473739" h="385269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28" r="-1462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544281" y="8564880"/>
            <a:ext cx="6558070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C19365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Pricing Variability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84431" y="5814595"/>
            <a:ext cx="4473739" cy="2712568"/>
            <a:chOff x="0" y="0"/>
            <a:chExt cx="1178269" cy="7144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714421"/>
            </a:xfrm>
            <a:custGeom>
              <a:avLst/>
              <a:gdLst/>
              <a:ahLst/>
              <a:cxnLst/>
              <a:rect l="l" t="t" r="r" b="b"/>
              <a:pathLst>
                <a:path w="1178269" h="714421">
                  <a:moveTo>
                    <a:pt x="0" y="0"/>
                  </a:moveTo>
                  <a:lnTo>
                    <a:pt x="1178269" y="0"/>
                  </a:lnTo>
                  <a:lnTo>
                    <a:pt x="1178269" y="714421"/>
                  </a:lnTo>
                  <a:lnTo>
                    <a:pt x="0" y="714421"/>
                  </a:lnTo>
                  <a:close/>
                </a:path>
              </a:pathLst>
            </a:custGeom>
            <a:solidFill>
              <a:srgbClr val="C1936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78269" cy="762046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i="1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Higher-end specifications correlate with higher prices</a:t>
              </a:r>
            </a:p>
            <a:p>
              <a:pPr marL="518160" lvl="1" indent="-259080" algn="l">
                <a:lnSpc>
                  <a:spcPts val="3311"/>
                </a:lnSpc>
                <a:buFont typeface="Arial"/>
                <a:buChar char="•"/>
              </a:pPr>
              <a:r>
                <a:rPr lang="en-US" sz="2400" i="1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Lesser-known brands exhibit competitive pricing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63276" y="1645100"/>
            <a:ext cx="6558070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C19365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Categorical Factor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169026" y="6789955"/>
            <a:ext cx="4473739" cy="2145487"/>
            <a:chOff x="0" y="0"/>
            <a:chExt cx="1178269" cy="5650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78269" cy="565067"/>
            </a:xfrm>
            <a:custGeom>
              <a:avLst/>
              <a:gdLst/>
              <a:ahLst/>
              <a:cxnLst/>
              <a:rect l="l" t="t" r="r" b="b"/>
              <a:pathLst>
                <a:path w="1178269" h="565067">
                  <a:moveTo>
                    <a:pt x="0" y="0"/>
                  </a:moveTo>
                  <a:lnTo>
                    <a:pt x="1178269" y="0"/>
                  </a:lnTo>
                  <a:lnTo>
                    <a:pt x="1178269" y="565067"/>
                  </a:lnTo>
                  <a:lnTo>
                    <a:pt x="0" y="565067"/>
                  </a:lnTo>
                  <a:close/>
                </a:path>
              </a:pathLst>
            </a:custGeom>
            <a:solidFill>
              <a:srgbClr val="C1936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78269" cy="622217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604519" lvl="1" indent="-302260" algn="l">
                <a:lnSpc>
                  <a:spcPts val="3863"/>
                </a:lnSpc>
                <a:buFont typeface="Arial"/>
                <a:buChar char="•"/>
              </a:pPr>
              <a:r>
                <a:rPr lang="en-US" sz="2600" i="1" spc="27" dirty="0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Operating systems (e.g., MacOS, Windows) contribute to price variation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84A9D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5955" y="1317753"/>
            <a:ext cx="95157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7333" y="4680585"/>
            <a:ext cx="15133333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1B1E25"/>
                </a:solidFill>
                <a:latin typeface="Telegraf Bold"/>
                <a:ea typeface="Telegraf Bold"/>
                <a:cs typeface="Telegraf Bold"/>
                <a:sym typeface="Telegraf Bold"/>
              </a:rPr>
              <a:t>Empowering SmartTech Co. with Insights</a:t>
            </a:r>
          </a:p>
        </p:txBody>
      </p:sp>
      <p:sp>
        <p:nvSpPr>
          <p:cNvPr id="8" name="Freeform 8"/>
          <p:cNvSpPr/>
          <p:nvPr/>
        </p:nvSpPr>
        <p:spPr>
          <a:xfrm>
            <a:off x="45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375955" y="5699325"/>
            <a:ext cx="9545285" cy="4038050"/>
            <a:chOff x="0" y="0"/>
            <a:chExt cx="12727047" cy="538406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12727047" cy="2862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92"/>
                </a:lnSpc>
                <a:buFont typeface="Arial"/>
                <a:buChar char="•"/>
              </a:pPr>
              <a:r>
                <a:rPr lang="en-US" sz="2600" b="1" spc="254">
                  <a:solidFill>
                    <a:srgbClr val="1B1E2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Developed a machine learning pipeline for accurate laptop price prediction.</a:t>
              </a:r>
            </a:p>
            <a:p>
              <a:pPr algn="l">
                <a:lnSpc>
                  <a:spcPts val="3324"/>
                </a:lnSpc>
              </a:pPr>
              <a:endParaRPr lang="en-US" sz="2600" b="1" spc="254">
                <a:solidFill>
                  <a:srgbClr val="1B1E25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algn="l">
                <a:lnSpc>
                  <a:spcPts val="3324"/>
                </a:lnSpc>
              </a:pPr>
              <a:endParaRPr lang="en-US" sz="2600" b="1" spc="254">
                <a:solidFill>
                  <a:srgbClr val="1B1E25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algn="l">
                <a:lnSpc>
                  <a:spcPts val="3231"/>
                </a:lnSpc>
              </a:pPr>
              <a:endParaRPr lang="en-US" sz="2600" b="1" spc="254">
                <a:solidFill>
                  <a:srgbClr val="1B1E25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39380"/>
              <a:ext cx="12727047" cy="1744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92"/>
                </a:lnSpc>
                <a:buFont typeface="Arial"/>
                <a:buChar char="•"/>
              </a:pPr>
              <a:r>
                <a:rPr lang="en-US" sz="2600" b="1" spc="254">
                  <a:solidFill>
                    <a:srgbClr val="1B1E2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Provided SmartTech Co. with a tool to predict prices and understand market trends.</a:t>
              </a:r>
            </a:p>
            <a:p>
              <a:pPr algn="l">
                <a:lnSpc>
                  <a:spcPts val="3231"/>
                </a:lnSpc>
              </a:pPr>
              <a:endParaRPr lang="en-US" sz="2600" b="1" spc="254">
                <a:solidFill>
                  <a:srgbClr val="1B1E25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32793"/>
              <a:ext cx="12727047" cy="1744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92"/>
                </a:lnSpc>
                <a:buFont typeface="Arial"/>
                <a:buChar char="•"/>
              </a:pPr>
              <a:r>
                <a:rPr lang="en-US" sz="2600" b="1" spc="254">
                  <a:solidFill>
                    <a:srgbClr val="1B1E2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Gained insights into key factors influencing laptop pricing.</a:t>
              </a:r>
            </a:p>
            <a:p>
              <a:pPr algn="l">
                <a:lnSpc>
                  <a:spcPts val="3231"/>
                </a:lnSpc>
              </a:pPr>
              <a:endParaRPr lang="en-US" sz="2600" b="1" spc="254">
                <a:solidFill>
                  <a:srgbClr val="1B1E25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9250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C1936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0117" y="3133009"/>
            <a:ext cx="11040920" cy="396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3470" b="1" spc="340">
                <a:solidFill>
                  <a:srgbClr val="92502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"Thank you for exploring</a:t>
            </a:r>
          </a:p>
          <a:p>
            <a:pPr algn="ctr">
              <a:lnSpc>
                <a:spcPts val="4788"/>
              </a:lnSpc>
            </a:pPr>
            <a:r>
              <a:rPr lang="en-US" sz="3470" b="1" spc="340">
                <a:solidFill>
                  <a:srgbClr val="92502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world of laptop pricing.</a:t>
            </a:r>
          </a:p>
          <a:p>
            <a:pPr algn="ctr">
              <a:lnSpc>
                <a:spcPts val="4788"/>
              </a:lnSpc>
            </a:pPr>
            <a:endParaRPr lang="en-US" sz="3470" b="1" spc="340">
              <a:solidFill>
                <a:srgbClr val="92502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4788"/>
              </a:lnSpc>
            </a:pPr>
            <a:r>
              <a:rPr lang="en-US" sz="3470" b="1" spc="340">
                <a:solidFill>
                  <a:srgbClr val="92502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Looking forward to smarter decisions for SmartTech Co.!"</a:t>
            </a:r>
          </a:p>
          <a:p>
            <a:pPr algn="ctr">
              <a:lnSpc>
                <a:spcPts val="3737"/>
              </a:lnSpc>
            </a:pPr>
            <a:endParaRPr lang="en-US" sz="3470" b="1" spc="340">
              <a:solidFill>
                <a:srgbClr val="92502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3737"/>
              </a:lnSpc>
            </a:pPr>
            <a:endParaRPr lang="en-US" sz="3470" b="1" spc="340">
              <a:solidFill>
                <a:srgbClr val="92502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3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21978" y="6434148"/>
            <a:ext cx="12844044" cy="2647685"/>
            <a:chOff x="0" y="0"/>
            <a:chExt cx="17125392" cy="353024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7125392" cy="2799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41"/>
                </a:lnSpc>
              </a:pPr>
              <a:r>
                <a:rPr lang="en-US" sz="5972" spc="585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"THE CHALLENGE OF LAPTOP PRICING"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31810" y="2855037"/>
              <a:ext cx="11061771" cy="675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16"/>
                </a:lnSpc>
              </a:pPr>
              <a:r>
                <a:rPr lang="en-US" sz="3055" spc="299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 SmartTech Co. Story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9250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81970" y="1411467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381970" y="3472960"/>
            <a:ext cx="7793067" cy="4641812"/>
            <a:chOff x="0" y="0"/>
            <a:chExt cx="10390756" cy="618908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98578" cy="6189083"/>
              <a:chOff x="0" y="0"/>
              <a:chExt cx="368852" cy="12024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8852" cy="1202403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202403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202403"/>
                    </a:lnTo>
                    <a:lnTo>
                      <a:pt x="0" y="1202403"/>
                    </a:lnTo>
                    <a:close/>
                  </a:path>
                </a:pathLst>
              </a:custGeom>
              <a:solidFill>
                <a:srgbClr val="92502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368852" cy="1211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87443" y="375251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87443" y="1455871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7443" y="2650418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7443" y="3731039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14015" y="4805229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07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52932" y="591209"/>
              <a:ext cx="7849936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1"/>
                </a:lnSpc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Title of the Project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52932" y="1675122"/>
              <a:ext cx="8237824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1"/>
                </a:lnSpc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Problem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52932" y="2902310"/>
              <a:ext cx="7849936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1"/>
                </a:lnSpc>
                <a:spcBef>
                  <a:spcPct val="0"/>
                </a:spcBef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Objective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52932" y="3986223"/>
              <a:ext cx="8237824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1"/>
                </a:lnSpc>
                <a:spcBef>
                  <a:spcPct val="0"/>
                </a:spcBef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Approach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52932" y="5070137"/>
              <a:ext cx="8237824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1"/>
                </a:lnSpc>
                <a:spcBef>
                  <a:spcPct val="0"/>
                </a:spcBef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Data Pre-Processing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60162" y="3472960"/>
            <a:ext cx="7793067" cy="4641812"/>
            <a:chOff x="0" y="0"/>
            <a:chExt cx="10390756" cy="618908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898578" cy="6189083"/>
              <a:chOff x="0" y="0"/>
              <a:chExt cx="368852" cy="120240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68852" cy="1202403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202403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202403"/>
                    </a:lnTo>
                    <a:lnTo>
                      <a:pt x="0" y="1202403"/>
                    </a:lnTo>
                    <a:close/>
                  </a:path>
                </a:pathLst>
              </a:custGeom>
              <a:solidFill>
                <a:srgbClr val="92502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9525"/>
                <a:ext cx="368852" cy="1211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87443" y="375251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10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87443" y="1455871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12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87443" y="2650418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14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87443" y="3731039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16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14015" y="4805229"/>
              <a:ext cx="1270547" cy="95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1"/>
                </a:lnSpc>
              </a:pPr>
              <a:r>
                <a:rPr lang="en-US" sz="4343" i="1" spc="356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17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52932" y="591209"/>
              <a:ext cx="7849936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1"/>
                </a:lnSpc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Exploratory Data Analysis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152932" y="1675122"/>
              <a:ext cx="8237824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1"/>
                </a:lnSpc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Model Development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152932" y="2902310"/>
              <a:ext cx="7849936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1"/>
                </a:lnSpc>
                <a:spcBef>
                  <a:spcPct val="0"/>
                </a:spcBef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Evaluation of Performances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152932" y="3986223"/>
              <a:ext cx="8237824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1"/>
                </a:lnSpc>
                <a:spcBef>
                  <a:spcPct val="0"/>
                </a:spcBef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Comparison of Model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152932" y="5070137"/>
              <a:ext cx="8237824" cy="55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1"/>
                </a:lnSpc>
                <a:spcBef>
                  <a:spcPct val="0"/>
                </a:spcBef>
              </a:pPr>
              <a:r>
                <a:rPr lang="en-US" sz="2566" spc="251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Key Insights &amp; Conclusion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96128" y="-317924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93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87179" y="462915"/>
            <a:ext cx="10713642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 spc="538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"The Need for Accurate Laptop Price Prediction"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85364" y="2972556"/>
            <a:ext cx="7030913" cy="7030913"/>
          </a:xfrm>
          <a:custGeom>
            <a:avLst/>
            <a:gdLst/>
            <a:ahLst/>
            <a:cxnLst/>
            <a:rect l="l" t="t" r="r" b="b"/>
            <a:pathLst>
              <a:path w="7030913" h="7030913">
                <a:moveTo>
                  <a:pt x="0" y="0"/>
                </a:moveTo>
                <a:lnTo>
                  <a:pt x="7030914" y="0"/>
                </a:lnTo>
                <a:lnTo>
                  <a:pt x="7030914" y="7030913"/>
                </a:lnTo>
                <a:lnTo>
                  <a:pt x="0" y="7030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383739" y="3892704"/>
            <a:ext cx="333013" cy="3001071"/>
            <a:chOff x="0" y="0"/>
            <a:chExt cx="444017" cy="400142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04775"/>
              <a:ext cx="444017" cy="711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44513"/>
              <a:ext cx="444017" cy="711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92873"/>
              <a:ext cx="444017" cy="711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41233"/>
              <a:ext cx="444017" cy="711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89593"/>
              <a:ext cx="444017" cy="711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D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63852" y="442454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63852" y="506081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63852" y="569708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63852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63852" y="696962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63852" y="760589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6514" y="506081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06414" y="506081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53727" y="5070342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01065" y="5038725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48402" y="5038725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26039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88226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72921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10733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15390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24627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62440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71677" y="633335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171677" y="696962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71677" y="760589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020714" y="760589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06989" y="760589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69176" y="7615422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83739" y="7605897"/>
            <a:ext cx="33301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114776" y="8318367"/>
            <a:ext cx="561970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Battery Warranty Period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814908" y="2923664"/>
            <a:ext cx="561970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Port Availability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80619" y="9443399"/>
            <a:ext cx="561970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Battery Life</a:t>
            </a:r>
          </a:p>
        </p:txBody>
      </p:sp>
      <p:sp>
        <p:nvSpPr>
          <p:cNvPr id="44" name="TextBox 44"/>
          <p:cNvSpPr txBox="1"/>
          <p:nvPr/>
        </p:nvSpPr>
        <p:spPr>
          <a:xfrm rot="-5400000">
            <a:off x="7471362" y="6913583"/>
            <a:ext cx="561970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Build Quality</a:t>
            </a:r>
          </a:p>
        </p:txBody>
      </p:sp>
      <p:sp>
        <p:nvSpPr>
          <p:cNvPr id="45" name="TextBox 45"/>
          <p:cNvSpPr txBox="1"/>
          <p:nvPr/>
        </p:nvSpPr>
        <p:spPr>
          <a:xfrm rot="5400000">
            <a:off x="-2249198" y="5560904"/>
            <a:ext cx="561970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Screen Resolution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9201" y="3132609"/>
            <a:ext cx="561970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Screen Size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7745" y="-602304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95942" y="-5887510"/>
            <a:ext cx="8637895" cy="86378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502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77841" y="5957903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35982" y="787048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6853" y="417953"/>
            <a:ext cx="5605439" cy="110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Objective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88832" y="5036254"/>
            <a:ext cx="409106" cy="760184"/>
            <a:chOff x="0" y="0"/>
            <a:chExt cx="406080" cy="754560"/>
          </a:xfrm>
        </p:grpSpPr>
        <p:sp>
          <p:nvSpPr>
            <p:cNvPr id="10" name="Freeform 10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C1936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04850" y="4188296"/>
            <a:ext cx="1463063" cy="2398785"/>
            <a:chOff x="0" y="0"/>
            <a:chExt cx="1452240" cy="2381040"/>
          </a:xfrm>
        </p:grpSpPr>
        <p:sp>
          <p:nvSpPr>
            <p:cNvPr id="12" name="Freeform 12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C1936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349572" y="4418898"/>
            <a:ext cx="7432100" cy="1930924"/>
            <a:chOff x="0" y="0"/>
            <a:chExt cx="7377120" cy="1916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C1936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967791" y="4791307"/>
            <a:ext cx="1229938" cy="100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3"/>
              </a:lnSpc>
              <a:spcBef>
                <a:spcPct val="0"/>
              </a:spcBef>
            </a:pPr>
            <a:r>
              <a:rPr lang="en-US" sz="5502" spc="539">
                <a:solidFill>
                  <a:srgbClr val="C19365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666045" y="1480273"/>
            <a:ext cx="7391642" cy="1921163"/>
            <a:chOff x="0" y="0"/>
            <a:chExt cx="7374240" cy="19166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AEA39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895804" y="1811580"/>
            <a:ext cx="5020621" cy="121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FDFBFB"/>
                </a:solidFill>
                <a:latin typeface="Telegraf Bold"/>
                <a:ea typeface="Telegraf Bold"/>
                <a:cs typeface="Telegraf Bold"/>
                <a:sym typeface="Telegraf Bold"/>
              </a:rPr>
              <a:t>Accurate price prediction based on various laptop features.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203349" y="7327839"/>
            <a:ext cx="1437526" cy="2358084"/>
            <a:chOff x="0" y="0"/>
            <a:chExt cx="1451520" cy="2381040"/>
          </a:xfrm>
        </p:grpSpPr>
        <p:sp>
          <p:nvSpPr>
            <p:cNvPr id="20" name="Freeform 20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AEA39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376622" y="8133595"/>
            <a:ext cx="402165" cy="747285"/>
            <a:chOff x="0" y="0"/>
            <a:chExt cx="406080" cy="754560"/>
          </a:xfrm>
        </p:grpSpPr>
        <p:sp>
          <p:nvSpPr>
            <p:cNvPr id="22" name="Freeform 22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AEA394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754543" y="7546748"/>
            <a:ext cx="7303143" cy="1898161"/>
            <a:chOff x="0" y="0"/>
            <a:chExt cx="7374240" cy="1916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AEA394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5848372" y="7962145"/>
            <a:ext cx="1209069" cy="98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64"/>
              </a:lnSpc>
              <a:spcBef>
                <a:spcPct val="0"/>
              </a:spcBef>
            </a:pPr>
            <a:r>
              <a:rPr lang="en-US" sz="5408" spc="530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108171" y="1258712"/>
            <a:ext cx="1454945" cy="2386659"/>
            <a:chOff x="0" y="0"/>
            <a:chExt cx="1451520" cy="2381040"/>
          </a:xfrm>
        </p:grpSpPr>
        <p:sp>
          <p:nvSpPr>
            <p:cNvPr id="27" name="Freeform 27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AEA394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7283544" y="2074232"/>
            <a:ext cx="407038" cy="756341"/>
            <a:chOff x="0" y="0"/>
            <a:chExt cx="406080" cy="754560"/>
          </a:xfrm>
        </p:grpSpPr>
        <p:sp>
          <p:nvSpPr>
            <p:cNvPr id="29" name="Freeform 29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AEA394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5736774" y="1893257"/>
            <a:ext cx="1223720" cy="100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4"/>
              </a:lnSpc>
              <a:spcBef>
                <a:spcPct val="0"/>
              </a:spcBef>
            </a:pPr>
            <a:r>
              <a:rPr lang="en-US" sz="5474" spc="536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66312" y="4743656"/>
            <a:ext cx="4816242" cy="121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FDFBFB"/>
                </a:solidFill>
                <a:latin typeface="Telegraf Bold"/>
                <a:ea typeface="Telegraf Bold"/>
                <a:cs typeface="Telegraf Bold"/>
                <a:sym typeface="Telegraf Bold"/>
              </a:rPr>
              <a:t>Understanding the impact of brand reputation on pricing.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97994" y="7866777"/>
            <a:ext cx="4816242" cy="121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FDFBFB"/>
                </a:solidFill>
                <a:latin typeface="Telegraf Bold"/>
                <a:ea typeface="Telegraf Bold"/>
                <a:cs typeface="Telegraf Bold"/>
                <a:sym typeface="Telegraf Bold"/>
              </a:rPr>
              <a:t>Helping SmartTech Co. to position their laptops strategically in the market.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90520" y="2320181"/>
            <a:ext cx="6306960" cy="6309618"/>
            <a:chOff x="0" y="0"/>
            <a:chExt cx="6832800" cy="6835680"/>
          </a:xfrm>
        </p:grpSpPr>
        <p:sp>
          <p:nvSpPr>
            <p:cNvPr id="5" name="Freeform 5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605642" y="6748345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746535" y="6897877"/>
            <a:ext cx="219315" cy="216656"/>
            <a:chOff x="0" y="0"/>
            <a:chExt cx="237600" cy="234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75276" y="6748345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321486" y="6897877"/>
            <a:ext cx="219979" cy="216656"/>
            <a:chOff x="0" y="0"/>
            <a:chExt cx="23832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175276" y="3685914"/>
            <a:ext cx="507082" cy="515722"/>
            <a:chOff x="0" y="0"/>
            <a:chExt cx="549360" cy="55872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605642" y="3685914"/>
            <a:ext cx="507082" cy="515722"/>
            <a:chOff x="0" y="0"/>
            <a:chExt cx="676110" cy="68762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76110" cy="687629"/>
              <a:chOff x="0" y="0"/>
              <a:chExt cx="549360" cy="55872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925027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91845" y="199377"/>
              <a:ext cx="292420" cy="288875"/>
              <a:chOff x="0" y="0"/>
              <a:chExt cx="237600" cy="23472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925027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6322151" y="3835447"/>
            <a:ext cx="219315" cy="216656"/>
            <a:chOff x="0" y="0"/>
            <a:chExt cx="237600" cy="2347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925027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6887947" y="3218937"/>
            <a:ext cx="4512106" cy="451210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925027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8015973" y="4365422"/>
            <a:ext cx="2256053" cy="2219136"/>
          </a:xfrm>
          <a:custGeom>
            <a:avLst/>
            <a:gdLst/>
            <a:ahLst/>
            <a:cxnLst/>
            <a:rect l="l" t="t" r="r" b="b"/>
            <a:pathLst>
              <a:path w="2256053" h="2219136">
                <a:moveTo>
                  <a:pt x="0" y="0"/>
                </a:moveTo>
                <a:lnTo>
                  <a:pt x="2256054" y="0"/>
                </a:lnTo>
                <a:lnTo>
                  <a:pt x="2256054" y="2219136"/>
                </a:lnTo>
                <a:lnTo>
                  <a:pt x="0" y="2219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890459" y="2062320"/>
            <a:ext cx="507082" cy="515722"/>
            <a:chOff x="0" y="0"/>
            <a:chExt cx="676110" cy="68762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76110" cy="687629"/>
              <a:chOff x="0" y="0"/>
              <a:chExt cx="549360" cy="5587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925027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91845" y="199377"/>
              <a:ext cx="292420" cy="288875"/>
              <a:chOff x="0" y="0"/>
              <a:chExt cx="237600" cy="23472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925027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8890459" y="8369218"/>
            <a:ext cx="507082" cy="515722"/>
            <a:chOff x="0" y="0"/>
            <a:chExt cx="676110" cy="687629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676110" cy="687629"/>
              <a:chOff x="0" y="0"/>
              <a:chExt cx="549360" cy="55872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925027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91845" y="199377"/>
              <a:ext cx="292420" cy="288875"/>
              <a:chOff x="0" y="0"/>
              <a:chExt cx="237600" cy="23472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925027"/>
              </a:solidFill>
            </p:spPr>
          </p:sp>
        </p:grpSp>
      </p:grpSp>
      <p:sp>
        <p:nvSpPr>
          <p:cNvPr id="43" name="Freeform 43"/>
          <p:cNvSpPr/>
          <p:nvPr/>
        </p:nvSpPr>
        <p:spPr>
          <a:xfrm rot="2049437">
            <a:off x="11455696" y="1972963"/>
            <a:ext cx="2102668" cy="837244"/>
          </a:xfrm>
          <a:custGeom>
            <a:avLst/>
            <a:gdLst/>
            <a:ahLst/>
            <a:cxnLst/>
            <a:rect l="l" t="t" r="r" b="b"/>
            <a:pathLst>
              <a:path w="2102668" h="837244">
                <a:moveTo>
                  <a:pt x="0" y="0"/>
                </a:moveTo>
                <a:lnTo>
                  <a:pt x="2102668" y="0"/>
                </a:lnTo>
                <a:lnTo>
                  <a:pt x="2102668" y="837244"/>
                </a:lnTo>
                <a:lnTo>
                  <a:pt x="0" y="837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6321486" y="8999240"/>
            <a:ext cx="6622433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C19365"/>
                </a:solidFill>
                <a:latin typeface="Telegraf Bold Bold"/>
                <a:ea typeface="Telegraf Bold Bold"/>
                <a:cs typeface="Telegraf Bold Bold"/>
                <a:sym typeface="Telegraf Bold Bold"/>
              </a:rPr>
              <a:t>Exploratory Data Analysis</a:t>
            </a:r>
          </a:p>
        </p:txBody>
      </p:sp>
      <p:sp>
        <p:nvSpPr>
          <p:cNvPr id="45" name="Freeform 45"/>
          <p:cNvSpPr/>
          <p:nvPr/>
        </p:nvSpPr>
        <p:spPr>
          <a:xfrm rot="4852351">
            <a:off x="12811665" y="5064841"/>
            <a:ext cx="2102668" cy="837244"/>
          </a:xfrm>
          <a:custGeom>
            <a:avLst/>
            <a:gdLst/>
            <a:ahLst/>
            <a:cxnLst/>
            <a:rect l="l" t="t" r="r" b="b"/>
            <a:pathLst>
              <a:path w="2102668" h="837244">
                <a:moveTo>
                  <a:pt x="0" y="0"/>
                </a:moveTo>
                <a:lnTo>
                  <a:pt x="2102667" y="0"/>
                </a:lnTo>
                <a:lnTo>
                  <a:pt x="2102667" y="837244"/>
                </a:lnTo>
                <a:lnTo>
                  <a:pt x="0" y="837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7839354">
            <a:off x="12389220" y="8017792"/>
            <a:ext cx="2102668" cy="837244"/>
          </a:xfrm>
          <a:custGeom>
            <a:avLst/>
            <a:gdLst/>
            <a:ahLst/>
            <a:cxnLst/>
            <a:rect l="l" t="t" r="r" b="b"/>
            <a:pathLst>
              <a:path w="2102668" h="837244">
                <a:moveTo>
                  <a:pt x="0" y="0"/>
                </a:moveTo>
                <a:lnTo>
                  <a:pt x="2102667" y="0"/>
                </a:lnTo>
                <a:lnTo>
                  <a:pt x="2102667" y="837244"/>
                </a:lnTo>
                <a:lnTo>
                  <a:pt x="0" y="837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-8649044">
            <a:off x="3841849" y="8133073"/>
            <a:ext cx="2102668" cy="837244"/>
          </a:xfrm>
          <a:custGeom>
            <a:avLst/>
            <a:gdLst/>
            <a:ahLst/>
            <a:cxnLst/>
            <a:rect l="l" t="t" r="r" b="b"/>
            <a:pathLst>
              <a:path w="2102668" h="837244">
                <a:moveTo>
                  <a:pt x="0" y="0"/>
                </a:moveTo>
                <a:lnTo>
                  <a:pt x="2102667" y="0"/>
                </a:lnTo>
                <a:lnTo>
                  <a:pt x="2102667" y="837244"/>
                </a:lnTo>
                <a:lnTo>
                  <a:pt x="0" y="837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6507195">
            <a:off x="2853072" y="5090196"/>
            <a:ext cx="2102668" cy="837244"/>
          </a:xfrm>
          <a:custGeom>
            <a:avLst/>
            <a:gdLst/>
            <a:ahLst/>
            <a:cxnLst/>
            <a:rect l="l" t="t" r="r" b="b"/>
            <a:pathLst>
              <a:path w="2102668" h="837244">
                <a:moveTo>
                  <a:pt x="0" y="0"/>
                </a:moveTo>
                <a:lnTo>
                  <a:pt x="2102667" y="0"/>
                </a:lnTo>
                <a:lnTo>
                  <a:pt x="2102667" y="837244"/>
                </a:lnTo>
                <a:lnTo>
                  <a:pt x="0" y="837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2059222" y="196325"/>
            <a:ext cx="515012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Approach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664589" y="1369162"/>
            <a:ext cx="3465904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C19365"/>
                </a:solidFill>
                <a:latin typeface="Telegraf Bold Bold"/>
                <a:ea typeface="Telegraf Bold Bold"/>
                <a:cs typeface="Telegraf Bold Bold"/>
                <a:sym typeface="Telegraf Bold Bold"/>
              </a:rPr>
              <a:t>Data Collection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07030" y="3647166"/>
            <a:ext cx="3465904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C19365"/>
                </a:solidFill>
                <a:latin typeface="Telegraf Bold Bold"/>
                <a:ea typeface="Telegraf Bold Bold"/>
                <a:cs typeface="Telegraf Bold Bold"/>
                <a:sym typeface="Telegraf Bold Bold"/>
              </a:rPr>
              <a:t>Data Cleaning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07030" y="6709597"/>
            <a:ext cx="5078232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C19365"/>
                </a:solidFill>
                <a:latin typeface="Telegraf Bold Bold"/>
                <a:ea typeface="Telegraf Bold Bold"/>
                <a:cs typeface="Telegraf Bold Bold"/>
                <a:sym typeface="Telegraf Bold Bold"/>
              </a:rPr>
              <a:t>Data Pre-Processing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84003" y="6709597"/>
            <a:ext cx="4396967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C19365"/>
                </a:solidFill>
                <a:latin typeface="Telegraf Bold Bold"/>
                <a:ea typeface="Telegraf Bold Bold"/>
                <a:cs typeface="Telegraf Bold Bold"/>
                <a:sym typeface="Telegraf Bold Bold"/>
              </a:rPr>
              <a:t>Model Development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24519" y="3647166"/>
            <a:ext cx="3856451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C19365"/>
                </a:solidFill>
                <a:latin typeface="Telegraf Bold Bold"/>
                <a:ea typeface="Telegraf Bold Bold"/>
                <a:cs typeface="Telegraf Bold Bold"/>
                <a:sym typeface="Telegraf Bold Bold"/>
              </a:rPr>
              <a:t>Model Evaluation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8696" y="4342462"/>
            <a:ext cx="12950608" cy="4014688"/>
          </a:xfrm>
          <a:custGeom>
            <a:avLst/>
            <a:gdLst/>
            <a:ahLst/>
            <a:cxnLst/>
            <a:rect l="l" t="t" r="r" b="b"/>
            <a:pathLst>
              <a:path w="12950608" h="4014688">
                <a:moveTo>
                  <a:pt x="0" y="0"/>
                </a:moveTo>
                <a:lnTo>
                  <a:pt x="12950608" y="0"/>
                </a:lnTo>
                <a:lnTo>
                  <a:pt x="12950608" y="4014689"/>
                </a:lnTo>
                <a:lnTo>
                  <a:pt x="0" y="4014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9222" y="196325"/>
            <a:ext cx="987356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 Pre-Processing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8696" y="3092836"/>
            <a:ext cx="987356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Step 01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31437" y="1614763"/>
            <a:ext cx="10825126" cy="8321815"/>
          </a:xfrm>
          <a:custGeom>
            <a:avLst/>
            <a:gdLst/>
            <a:ahLst/>
            <a:cxnLst/>
            <a:rect l="l" t="t" r="r" b="b"/>
            <a:pathLst>
              <a:path w="10825126" h="8321815">
                <a:moveTo>
                  <a:pt x="0" y="0"/>
                </a:moveTo>
                <a:lnTo>
                  <a:pt x="10825126" y="0"/>
                </a:lnTo>
                <a:lnTo>
                  <a:pt x="10825126" y="8321815"/>
                </a:lnTo>
                <a:lnTo>
                  <a:pt x="0" y="8321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9222" y="196325"/>
            <a:ext cx="987356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 Pre-Processing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695250" y="8122324"/>
            <a:ext cx="2788402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Step 02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31631" y="1497524"/>
            <a:ext cx="14646969" cy="8422007"/>
          </a:xfrm>
          <a:custGeom>
            <a:avLst/>
            <a:gdLst/>
            <a:ahLst/>
            <a:cxnLst/>
            <a:rect l="l" t="t" r="r" b="b"/>
            <a:pathLst>
              <a:path w="14646969" h="8422007">
                <a:moveTo>
                  <a:pt x="0" y="0"/>
                </a:moveTo>
                <a:lnTo>
                  <a:pt x="14646969" y="0"/>
                </a:lnTo>
                <a:lnTo>
                  <a:pt x="14646969" y="8422007"/>
                </a:lnTo>
                <a:lnTo>
                  <a:pt x="0" y="8422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9222" y="196325"/>
            <a:ext cx="9873561" cy="105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925027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 Pre-Processing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1202494" y="8127986"/>
            <a:ext cx="274298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AEA39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Step 03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304</Words>
  <Application>Microsoft Office PowerPoint</Application>
  <PresentationFormat>Custom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Telegraf Bold Bold</vt:lpstr>
      <vt:lpstr>Open Sauce</vt:lpstr>
      <vt:lpstr>Telegraf Bold</vt:lpstr>
      <vt:lpstr>Codec Pro ExtraBold</vt:lpstr>
      <vt:lpstr>Open Sauce Bold</vt:lpstr>
      <vt:lpstr>Open Sauce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Lenovo</dc:creator>
  <cp:lastModifiedBy>Parth Ojha</cp:lastModifiedBy>
  <cp:revision>3</cp:revision>
  <dcterms:created xsi:type="dcterms:W3CDTF">2006-08-16T00:00:00Z</dcterms:created>
  <dcterms:modified xsi:type="dcterms:W3CDTF">2025-01-10T04:38:58Z</dcterms:modified>
  <dc:identifier>DAGbs-lK0H0</dc:identifier>
</cp:coreProperties>
</file>